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57" r:id="rId4"/>
    <p:sldId id="261" r:id="rId5"/>
    <p:sldId id="259" r:id="rId6"/>
    <p:sldId id="260" r:id="rId7"/>
    <p:sldId id="262" r:id="rId8"/>
    <p:sldId id="266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CB8DE1-AA6D-4D27-9A2B-248F8AD3993C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5AE149-CB7D-4222-9B20-F61F32687DC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851648" cy="1828800"/>
          </a:xfrm>
        </p:spPr>
        <p:txBody>
          <a:bodyPr/>
          <a:lstStyle/>
          <a:p>
            <a:pPr algn="ctr"/>
            <a:r>
              <a:rPr lang="ru-RU" dirty="0" smtClean="0"/>
              <a:t>2нче </a:t>
            </a:r>
            <a:r>
              <a:rPr lang="ru-RU" dirty="0" err="1" smtClean="0"/>
              <a:t>сыйныфта</a:t>
            </a:r>
            <a:r>
              <a:rPr lang="ru-RU" dirty="0" smtClean="0"/>
              <a:t> математика </a:t>
            </a:r>
            <a:r>
              <a:rPr lang="ru-RU" dirty="0" err="1" smtClean="0"/>
              <a:t>дәресе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Тема:   </a:t>
            </a:r>
            <a:r>
              <a:rPr lang="ru-RU" sz="5400" b="1" dirty="0" err="1" smtClean="0"/>
              <a:t>Баганалап</a:t>
            </a:r>
            <a:r>
              <a:rPr lang="ru-RU" sz="5400" b="1" dirty="0" smtClean="0"/>
              <a:t> кушу </a:t>
            </a:r>
            <a:r>
              <a:rPr lang="ru-RU" sz="5400" b="1" dirty="0" err="1" smtClean="0"/>
              <a:t>ысулы</a:t>
            </a:r>
            <a:r>
              <a:rPr lang="ru-RU" sz="5400" b="1" dirty="0" smtClean="0"/>
              <a:t> </a:t>
            </a:r>
            <a:endParaRPr lang="ru-RU" sz="5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46339"/>
              </p:ext>
            </p:extLst>
          </p:nvPr>
        </p:nvGraphicFramePr>
        <p:xfrm>
          <a:off x="683568" y="1397000"/>
          <a:ext cx="8064896" cy="4675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2016224"/>
                <a:gridCol w="1728192"/>
                <a:gridCol w="223224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Йөзләр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Дистәләр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Берәмлекләр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29996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Беренче кушылучы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Икенче кушылучы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86520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Сумманың</a:t>
                      </a:r>
                      <a:r>
                        <a:rPr lang="tt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кыйммәте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solidFill>
                          <a:schemeClr val="bg1">
                            <a:lumMod val="9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456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7772400" cy="1000108"/>
          </a:xfrm>
        </p:spPr>
        <p:txBody>
          <a:bodyPr/>
          <a:lstStyle/>
          <a:p>
            <a:pPr algn="ctr"/>
            <a:r>
              <a:rPr lang="ru-RU" sz="6000" dirty="0" err="1" smtClean="0"/>
              <a:t>Максат</a:t>
            </a:r>
            <a:r>
              <a:rPr lang="ru-RU" sz="6000" dirty="0" smtClean="0"/>
              <a:t> </a:t>
            </a:r>
            <a:r>
              <a:rPr lang="ru-RU" sz="6000" dirty="0" err="1" smtClean="0"/>
              <a:t>һәм бурычлар</a:t>
            </a:r>
            <a:r>
              <a:rPr lang="ru-RU" sz="6000" dirty="0" smtClean="0"/>
              <a:t>: 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8358246" cy="4429156"/>
          </a:xfrm>
        </p:spPr>
        <p:txBody>
          <a:bodyPr>
            <a:noAutofit/>
          </a:bodyPr>
          <a:lstStyle/>
          <a:p>
            <a:pPr lvl="0"/>
            <a:r>
              <a:rPr lang="tt-RU" sz="3600" dirty="0" smtClean="0"/>
              <a:t>1)баганалап кушу ысулы белән таныштыру;</a:t>
            </a:r>
            <a:endParaRPr lang="ru-RU" sz="3600" dirty="0" smtClean="0"/>
          </a:p>
          <a:p>
            <a:pPr lvl="0"/>
            <a:r>
              <a:rPr lang="tt-RU" sz="3600" dirty="0" smtClean="0"/>
              <a:t>2)укучыларны уку хезмәтенә хәзерләү һәм игътибарлылык туплау;</a:t>
            </a:r>
            <a:endParaRPr lang="ru-RU" sz="3600" dirty="0" smtClean="0"/>
          </a:p>
          <a:p>
            <a:pPr lvl="0"/>
            <a:r>
              <a:rPr lang="tt-RU" sz="3600" dirty="0" smtClean="0"/>
              <a:t>3)баганалап кушуның разряд аша күчеп, разрядлы кушу  ысуллары белән танышу һәм өйрәнү;</a:t>
            </a:r>
            <a:endParaRPr lang="ru-RU" sz="3600" dirty="0" smtClean="0"/>
          </a:p>
          <a:p>
            <a:pPr lvl="0"/>
            <a:r>
              <a:rPr lang="tt-RU" sz="3600" dirty="0" smtClean="0"/>
              <a:t>4)бер-берләренә һәм үз-үзләренә бәя бирә белүләренә ирешү.</a:t>
            </a:r>
            <a:endParaRPr lang="ru-RU" sz="3600" dirty="0" smtClean="0"/>
          </a:p>
          <a:p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1.chitalnya.ru/upload2/789/7387299779802561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572560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 rot="20611386">
            <a:off x="388532" y="1161458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9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Исәнмесез!!!</a:t>
            </a:r>
            <a:endParaRPr lang="ru-RU" sz="9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079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3923928" cy="1420398"/>
          </a:xfrm>
        </p:spPr>
        <p:txBody>
          <a:bodyPr>
            <a:normAutofit/>
          </a:bodyPr>
          <a:lstStyle/>
          <a:p>
            <a:pPr algn="ctr"/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Исәнмесез, балалар! Минем аңлатмаларымны чишеп бирегез әле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828785"/>
            <a:ext cx="2567880" cy="2472424"/>
          </a:xfrm>
        </p:spPr>
        <p:txBody>
          <a:bodyPr>
            <a:normAutofit/>
          </a:bodyPr>
          <a:lstStyle/>
          <a:p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9+4             7+5                        13-8</a:t>
            </a:r>
          </a:p>
          <a:p>
            <a:endParaRPr lang="tt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800" b="1" dirty="0" smtClean="0">
                <a:latin typeface="Times New Roman" pitchFamily="18" charset="0"/>
                <a:cs typeface="Times New Roman" pitchFamily="18" charset="0"/>
              </a:rPr>
              <a:t>2*9             8*2                            4*8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http://im1-tub-ru.yandex.net/i?id=244214881-57-72&amp;n=2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5942" r="5942"/>
          <a:stretch>
            <a:fillRect/>
          </a:stretch>
        </p:blipFill>
        <p:spPr bwMode="auto">
          <a:xfrm rot="420000">
            <a:off x="4061356" y="894808"/>
            <a:ext cx="4796873" cy="49831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7166"/>
            <a:ext cx="8101042" cy="1071570"/>
          </a:xfrm>
        </p:spPr>
        <p:txBody>
          <a:bodyPr/>
          <a:lstStyle/>
          <a:p>
            <a:pPr algn="ctr"/>
            <a:r>
              <a:rPr lang="tt-RU" sz="4800" dirty="0" smtClean="0">
                <a:latin typeface="Times New Roman" pitchFamily="18" charset="0"/>
                <a:cs typeface="Times New Roman" pitchFamily="18" charset="0"/>
              </a:rPr>
              <a:t>Ә мин СЕЗГӘ чагыштырулар алып килдем.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24128" y="1988840"/>
            <a:ext cx="2743200" cy="4572000"/>
          </a:xfrm>
        </p:spPr>
        <p:txBody>
          <a:bodyPr>
            <a:normAutofit/>
          </a:bodyPr>
          <a:lstStyle/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309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314</a:t>
            </a:r>
          </a:p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87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78</a:t>
            </a:r>
          </a:p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108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208</a:t>
            </a:r>
          </a:p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56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65</a:t>
            </a:r>
          </a:p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99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100</a:t>
            </a:r>
          </a:p>
          <a:p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74 </a:t>
            </a:r>
            <a:r>
              <a:rPr lang="tt-RU" sz="3600" dirty="0" smtClean="0"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 69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0" y="1857364"/>
            <a:ext cx="5111750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496855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6835" y="692696"/>
            <a:ext cx="2561445" cy="2266140"/>
          </a:xfrm>
        </p:spPr>
        <p:txBody>
          <a:bodyPr/>
          <a:lstStyle/>
          <a:p>
            <a:pPr algn="ctr"/>
            <a:r>
              <a:rPr lang="tt-RU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Мәсьәлә дә чишеп бирегез әле</a:t>
            </a:r>
            <a:endParaRPr lang="ru-RU" sz="40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4500570"/>
            <a:ext cx="8838420" cy="2025286"/>
          </a:xfrm>
        </p:spPr>
        <p:txBody>
          <a:bodyPr>
            <a:noAutofit/>
          </a:bodyPr>
          <a:lstStyle/>
          <a:p>
            <a:pPr algn="ctr"/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Беренче вазада икенче вазага караганда </a:t>
            </a:r>
            <a:r>
              <a:rPr lang="tt-RU" sz="36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tt-RU" sz="3200" dirty="0" smtClean="0">
                <a:latin typeface="Times New Roman" pitchFamily="18" charset="0"/>
                <a:cs typeface="Times New Roman" pitchFamily="18" charset="0"/>
              </a:rPr>
              <a:t> сливага күбрәк. Вазаларда сливалар бертигез булсын өчен беренче вазадан ничә сливаны икенче вазага күчерергә кирәк булыр?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0" y="10732"/>
            <a:ext cx="6276975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79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3609600" cy="5328592"/>
          </a:xfrm>
        </p:spPr>
        <p:txBody>
          <a:bodyPr/>
          <a:lstStyle/>
          <a:p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9+7</a:t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13+7</a:t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7+3</a:t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4+5</a:t>
            </a:r>
            <a:br>
              <a:rPr lang="tt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tt-RU" dirty="0" smtClean="0">
                <a:latin typeface="Times New Roman" pitchFamily="18" charset="0"/>
                <a:cs typeface="Times New Roman" pitchFamily="18" charset="0"/>
              </a:rPr>
              <a:t>6+7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32040" y="764704"/>
            <a:ext cx="3298704" cy="2448272"/>
          </a:xfrm>
        </p:spPr>
        <p:txBody>
          <a:bodyPr>
            <a:noAutofit/>
          </a:bodyPr>
          <a:lstStyle/>
          <a:p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56+32</a:t>
            </a:r>
          </a:p>
          <a:p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77+21</a:t>
            </a:r>
          </a:p>
          <a:p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43+56</a:t>
            </a:r>
          </a:p>
          <a:p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42+23</a:t>
            </a:r>
          </a:p>
          <a:p>
            <a:r>
              <a:rPr lang="tt-RU" sz="5400" dirty="0" smtClean="0">
                <a:latin typeface="Times New Roman" pitchFamily="18" charset="0"/>
                <a:cs typeface="Times New Roman" pitchFamily="18" charset="0"/>
              </a:rPr>
              <a:t>31+45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488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194829"/>
              </p:ext>
            </p:extLst>
          </p:nvPr>
        </p:nvGraphicFramePr>
        <p:xfrm>
          <a:off x="539552" y="836712"/>
          <a:ext cx="8352928" cy="5129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222"/>
                <a:gridCol w="1998222"/>
                <a:gridCol w="1998222"/>
                <a:gridCol w="2358262"/>
              </a:tblGrid>
              <a:tr h="370840">
                <a:tc>
                  <a:txBody>
                    <a:bodyPr/>
                    <a:lstStyle/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Йөзләр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Дистәләр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Берәмлекләр разряды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76144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Беренче кушылучы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68152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Икенче кушылучы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t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r>
                        <a:rPr lang="tt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Сумманың</a:t>
                      </a:r>
                      <a:r>
                        <a:rPr lang="tt-RU" sz="2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кыйммәте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accent6">
                              <a:lumMod val="20000"/>
                              <a:lumOff val="8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33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234</TotalTime>
  <Words>168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2нче сыйныфта математика дәресе</vt:lpstr>
      <vt:lpstr>Максат һәм бурычлар: </vt:lpstr>
      <vt:lpstr>Исәнмесез!!!</vt:lpstr>
      <vt:lpstr>Презентация PowerPoint</vt:lpstr>
      <vt:lpstr>Исәнмесез, балалар! Минем аңлатмаларымны чишеп бирегез әле</vt:lpstr>
      <vt:lpstr>Ә мин СЕЗГӘ чагыштырулар алып килдем.</vt:lpstr>
      <vt:lpstr>Мәсьәлә дә чишеп бирегез әле</vt:lpstr>
      <vt:lpstr>9+7 13+7 7+3 4+5 6+7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Айзиряк</cp:lastModifiedBy>
  <cp:revision>14</cp:revision>
  <dcterms:created xsi:type="dcterms:W3CDTF">2014-02-03T18:16:25Z</dcterms:created>
  <dcterms:modified xsi:type="dcterms:W3CDTF">2014-02-06T20:10:07Z</dcterms:modified>
</cp:coreProperties>
</file>